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ink/ink2.xml" ContentType="application/inkml+xml"/>
  <Override PartName="/ppt/notesSlides/notesSlide11.xml" ContentType="application/vnd.openxmlformats-officedocument.presentationml.notesSlide+xml"/>
  <Override PartName="/ppt/ink/ink3.xml" ContentType="application/inkml+xml"/>
  <Override PartName="/ppt/notesSlides/notesSlide1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3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49"/>
  </p:notesMasterIdLst>
  <p:sldIdLst>
    <p:sldId id="256" r:id="rId3"/>
    <p:sldId id="372" r:id="rId4"/>
    <p:sldId id="308" r:id="rId5"/>
    <p:sldId id="259" r:id="rId6"/>
    <p:sldId id="381" r:id="rId7"/>
    <p:sldId id="388" r:id="rId8"/>
    <p:sldId id="328" r:id="rId9"/>
    <p:sldId id="385" r:id="rId10"/>
    <p:sldId id="389" r:id="rId11"/>
    <p:sldId id="331" r:id="rId12"/>
    <p:sldId id="386" r:id="rId13"/>
    <p:sldId id="387" r:id="rId14"/>
    <p:sldId id="380" r:id="rId15"/>
    <p:sldId id="383" r:id="rId16"/>
    <p:sldId id="332" r:id="rId17"/>
    <p:sldId id="371" r:id="rId18"/>
    <p:sldId id="347" r:id="rId19"/>
    <p:sldId id="261" r:id="rId20"/>
    <p:sldId id="346" r:id="rId21"/>
    <p:sldId id="343" r:id="rId22"/>
    <p:sldId id="342" r:id="rId23"/>
    <p:sldId id="344" r:id="rId24"/>
    <p:sldId id="352" r:id="rId25"/>
    <p:sldId id="353" r:id="rId26"/>
    <p:sldId id="348" r:id="rId27"/>
    <p:sldId id="349" r:id="rId28"/>
    <p:sldId id="355" r:id="rId29"/>
    <p:sldId id="350" r:id="rId30"/>
    <p:sldId id="300" r:id="rId31"/>
    <p:sldId id="368" r:id="rId32"/>
    <p:sldId id="335" r:id="rId33"/>
    <p:sldId id="359" r:id="rId34"/>
    <p:sldId id="364" r:id="rId35"/>
    <p:sldId id="313" r:id="rId36"/>
    <p:sldId id="339" r:id="rId37"/>
    <p:sldId id="365" r:id="rId38"/>
    <p:sldId id="362" r:id="rId39"/>
    <p:sldId id="363" r:id="rId40"/>
    <p:sldId id="338" r:id="rId41"/>
    <p:sldId id="360" r:id="rId42"/>
    <p:sldId id="361" r:id="rId43"/>
    <p:sldId id="337" r:id="rId44"/>
    <p:sldId id="366" r:id="rId45"/>
    <p:sldId id="370" r:id="rId46"/>
    <p:sldId id="273" r:id="rId47"/>
    <p:sldId id="376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3" autoAdjust="0"/>
    <p:restoredTop sz="78351" autoAdjust="0"/>
  </p:normalViewPr>
  <p:slideViewPr>
    <p:cSldViewPr snapToGrid="0">
      <p:cViewPr varScale="1">
        <p:scale>
          <a:sx n="161" d="100"/>
          <a:sy n="161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5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3059 0 24575,'-23'12'0,"-5"10"0,4 7 0,-21 20 0,-20 23-823,30-36 0,-2 2 823,-11 13 0,-1 1 0,1-8 0,-1 2-841,-6 12 1,-3 2 840,-3 2 0,-1 2-1378,-2 10 0,-1 4 1378,15-19 0,-3 2 0,3 0-885,3-2 1,3-1-1,-3 4 885,-14 13 0,-2 3 0,3 0-592,13-8 0,4 1 0,-3 0 592,-12 11 0,-3 1 0,6-4 0,6 7 0,2-2-106,3-18 1,-2 2-1,3-3 106,-2 8 0,1-2 0,-4 9 0,-2 1 376,0-2 0,1-3-376,13-19 0,1-1 821,-3 3 1,0-1-822,5-11 0,1-2 0,-1 1 0,1-1 1342,0 0 0,0-1-1342,-24 30 0,25-33 0,1-1 0,-20 33 0,-9-1 0,9 1 0,-4 0 0,-2 7 0,14-24 0,-4 10 2328,16-23-2328,-2 5 1797,6-8-1797,7-12 1107,10-11-1107,2-5 519,6-5-519,-2-6 0,3-2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8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0 281 24575,'16'0'0,"1"0"0,-1-4 0,0 3 0,1-6 0,-1 3 0,0-8 0,5 2 0,1-6 0,5 2 0,5-5 0,-4 5 0,10-4 0,-10 4 0,4-5 0,-10 5 0,4 1 0,-13 5 0,7 0 0,-8 0 0,5 3 0,-5-2 0,3 7 0,-2-7 0,-1 6 0,3-7 0,-6 8 0,2-7 0,-4 6 0,1-6 0,-1 6 0,0-2 0,1 0 0,-1-2 0,4-2 0,2 2 0,-1 2 0,-1-1 0,-3 4 0,-1-4 0,0 4 0,1 0 0,-1 0 0,0 0 0,-3 7 0,0-1 0,-8 5 0,4 0 0,-4-2 0,1 2 0,2 0 0,-5-2 0,5 2 0,-6 0 0,6-2 0,-6 2 0,6-4 0,-6 1 0,6-1 0,-5 0 0,5 1 0,-2-1 0,3 0 0,-4 1 0,4-1 0,-4 0 0,4 1 0,0-1 0,-3 1 0,2 3 0,-2-3 0,-1 7 0,3-2 0,-2 3 0,-1 0 0,3 13 0,-7-6 0,7 11 0,-7-7 0,7-5 0,-3 4 0,1-9 0,2 4 0,-7-5 0,7 1 0,-6-1 0,6 0 0,-6 1 0,6-5 0,-6 3 0,6-6 0,-3 6 0,1-7 0,2 4 0,-3-5 0,4 0 0,-3 1 0,2-1 0,-2 0 0,3 1 0,-3-4 0,2 2 0,-2-2 0,3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08:50:40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7873 53 24575,'-57'0'0,"-6"0"0,12 0 0,-2 0-1428,-46 0 1428,41 0 0,-5 0-1609,-22 1 0,-7-2 1609,24-3 0,-2-2 0,-4 1-935,-19 4 1,-5 1 0,-2-2 934,23-3 0,0-2 0,-3 0 0,-5 2-864,-6 3 1,-7 2 0,-2 0 0,-1 0 0,4 0 863,10-1 0,2-1 0,1-1 0,-2 2 0,-3 0-446,2 1 1,-3 0-1,-2 0 1,0 2 0,1 0-1,3 3 446,-7 1 0,2 3 0,2 0 0,0 3 0,-1 1-263,-4 2 0,1 1 0,-1 2 0,0 2 0,0 1 263,13 0 0,0 1 0,0 1 0,0 1 0,0 2 0,-1 0-106,-3 3 1,-1 2 0,-1 0 0,1 2 0,1 0 0,0 0 105,3-1 0,0 1 0,0 1 0,1-1 0,3 1 0,1-1 0,0 2 0,3-1 0,1 0 0,1 1 0,-3 0 0,-4 2 0,-2 1 0,0 0 0,2 0 0,5-1 98,0 2 0,4-2 0,1 1 1,-2 1-99,-9 5 0,-2 0 0,0 1 0,3 1 0,5 0 0,3 2 0,1-1 0,2 0 407,-12 10 1,2 0 0,6-2-408,18-9 0,4-1 0,2 1 0,0 3 0,2 2 0,4-2 1072,-2 8 1,5 0-1073,-2 12 0,3 2 0,8-6 0,5-1 1705,10-6 1,4-1-1706,6 0 0,2-1 0,0 41 0,18-39 0,8-2 0,2-12 0,7-2 0,21 11 0,10-4 1194,0-8 1,5-4-1195,17 10 0,4-1 0,-1-3 0,3 2 0,-13-9 0,3 2 0,-3-2 0,-10-7 0,-3-1 0,2 0 50,10 2 0,2-1 0,-4-1-50,11 4 0,2-1 0,-8-7 0,5 1 0,-1-4-664,-16-5 1,-2-3 0,7-1 663,10 2 0,9 0 0,1-1 0,-3-4-1021,10-3 0,-3-5 0,7 1 1021,-23 0 0,5 0 0,3 0 0,0 0 0,-1-1-433,-2-2 1,-1 0-1,1 0 1,1-2-1,0-1 433,7-1 0,1-2 0,1-2 0,1 0 0,1-1-245,-11 1 0,2-1 1,0-1-1,0-1 1,1-1-1,-2-1 245,0-1 0,-2-3 0,1 0 0,0-1 0,0 0 0,1 0-129,3 1 1,1-1-1,1 1 1,-1-1-1,1 0 1,-1-1 128,0-1 0,1-1 0,-1-1 0,1 1 0,-2 0 0,1 2 0,-4 1 0,1 2 0,-1 1 0,0-1 0,-2 1 0,-2 0 0,4-3 0,-2 0 0,-1 1 0,0 0 0,1 0 0,5 1 0,1 1 0,1 1 0,-2-1 0,-3 1-42,8-2 1,-4 0 0,-1 0-1,4 1 42,-8 1 0,2 1 0,1-1 0,0 1 0,-1 0 0,-3 0 0,0 0 0,-1 0 0,0 0 0,-2 1 347,13-1 1,-2 0 0,-1 0 0,1 0-348,6-2 0,1 0 0,-1-1 0,-4 1 0,6-2 0,-5 0 0,2 1 289,-21 4 0,2 0 0,-2 0 0,-3 0-289,3-2 0,-4 0 0,1 0 0,9 1 0,2 0 0,-5 1 1127,8-2 0,-2-1-1127,-11 2 0,3-1 0,-4 1 0,2 2 0,-1 1 0,19-6 0,1-1 0,-7 2 0,2-2 0,-12 3 0,2-2 0,-5 1 0,-5-1 0,-1-1 0,1 0 0,6-2 0,-10 2 1785,-15 2 1,-3 1-1786,19-9 0,-1-1 1516,9-8-1516,2-3 3358,-34 13-3358,4-4 2096,-16 10-2096,-6-3 920,-14 10-920,3-6 32,-9 8-32,2-5 0,-6 7 0,0-4 0,0 3 0,0-14 0,-7-1 0,-15-30 0,-14-5 0,-21-22-725,17 37 0,-4 0 725,-6-2 0,-5-1-1626,-12-2 1,-9-1 1625,2 2 0,-7-3 0,3 5 0,-9-1 0,-4 1 0,23 9 0,-7-3 0,0 0 0,3 6-1007,1 5 1,3 5-1,-3-2 1007,-17-11 0,-4-3 0,1 3 0,5 8 0,2 3 0,3 0 0,15 2 0,2 1 0,0 1-569,-10 0 1,-1 0-1,3 2 569,-11-5 0,0 2 0,14 3 0,-3-1 0,2 2 0,-25-5 0,3 0-95,9 2 1,2 1 94,8 5 0,2 0 0,4-2 0,2 1 867,8 6 1,0-1-868,0-1 0,1 0 0,-3 2 0,1 1 0,-36-9 2857,2 7-2857,34 1 2386,17 8-2386,-13-3 1695,21 4-1695,-9 0 780,11 0-780,1 0 163,-9 12-163,-1-5 0,1 18 0,0-11 0,8 3 0,-1-4 0,13-6 0,4 0 0,6-4 0,2 0 0,1-6 0,3-3 0,0-9 0,3 0 0,0-3 0,0-4 0,0 12 0,0-5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6:01.9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474 0 24575,'0'21'0,"0"1"0,0 5 0,0-5 0,0 4 0,0 1 0,-4 1 0,3 4 0,-3-10 0,4 4 0,-4-9 0,3 4 0,-2-8 0,3 2 0,0-3 0,0 5 0,0-1 0,0 0 0,0 0 0,0 1 0,0-1 0,0 0 0,0-3 0,0 2 0,0-7 0,0 4 0,0-1 0,0-3 0,0 4 0,0-5 0,0 0 0,0 1 0,0-1 0,0 0 0,0 1 0,0-1 0,0 0 0,0 1 0,0-1 0,0 0 0,-4-2 0,0-2 0,-3-3 0,-1 0 0,1 0 0,-1 0 0,1 0 0,-1 0 0,-3 0 0,3 0 0,-4 0 0,5 0 0,-1 0 0,-3 0 0,-2 0 0,-3 0 0,0-4 0,-5 3 0,3-6 0,-3 2 0,0 1 0,3 0 0,1 4 0,6-3 0,3 2 0,1-2 0,-1-1 0,1 3 0,-1-2 0,4 0 0,-2 2 0,2-2 0,-4 3 0,1 0 0,-1-4 0,-3 4 0,2-4 0,-2 4 0,3 0 0,1-3 0,-1 2 0,1-2 0,-1 3 0,1 0 0,-4 0 0,5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04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5151 1 24575,'-22'0'0,"-3"0"0,-14 0 0,-6 0 0,5 0 0,-18 0 0,-13 0 0,-17 0-571,33 0 1,-2 0 570,0 0 0,-1 0 0,-13 0 0,-2 0-751,5 0 0,-2 0 751,-5 0 0,-5 0-799,13 0 1,-2 0 0,1 0 798,-16 0 0,-2 0 0,4 0 0,-5 0 0,3 0 0,-10-1 0,0 2 0,19 5 0,-2 2 0,0 1-866,3-3 1,1 1 0,-1 1 865,-4 5 0,0 1 0,-1 1 0,-5 0 0,0-1 0,4 0-553,-17 3 0,1 0 553,19-1 0,-3 2 0,3-2 0,-14 1 0,2-1 0,19-2 0,-2 1 0,4-3 59,-7 1 1,4-2-60,-5-1 0,5 1 0,-22 7 726,40-11 0,0 0-726,-31 11 2587,23-2-2587,-13 2 2524,24 3-2524,-11 5 1350,14 7-1350,-10 7 0,-2 6 0,-12 7 0,5 1 76,-6 7-76,4-1 0,2 1 0,5 9 0,14-15 128,2 4-128,23-18 0,2 5 0,15-5 0,0 4 0,5 0 504,0-5-504,20 13 0,4-11 0,26 8 0,-2-12 0,15 7 0,7-9-582,17 7 582,0-7 0,-37-16 0,1-1 0,-3 0 0,0-1 0,3-1 0,1-1 0,-1 1 0,1-2 0,-1-5 0,2 0 0,20 5 0,3 0 0,-15-6 0,2-2-757,21 3 0,2-1 757,-23-5 0,-1-2 0,14-2 0,1 0 0,-3 0 0,1 0 0,4 0 0,0 0 0,-1 0 0,-1 0 0,-9 0 0,0 0 0,3-1 0,0 2 0,-7 2 0,-2 0-441,0-2 0,0-1 441,-1 3 0,-1 0 0,-7 1 0,0-2 0,3-1 0,0 0 0,-4 1 0,-1 1 0,6-2 0,-1-2 0,-3 1 0,-1 0 0,5 0 0,-1 0 0,-4 0 0,-1 0 0,1 0 0,-1 0-202,1 0 0,0 0 202,-1 1 0,1-2 0,0-1 0,-1-1 0,44-4 0,-44 0 0,0 1 0,44-1 0,-14-3 0,-22 7 0,1-1 0,35-14 0,4 9 0,-40 0 0,-4 0 0,14 2 0,-19 3 0,2 0 0,33-6 0,0 8 0,0-9 0,8 10 0,-6-10 0,-37 11 0,1-1 0,44-10 0,-44 10 0,1 0 0,0-2 0,0 1 0,3 1 0,2 2 0,0-1 0,0 0-341,4 0 0,2 0 341,8 0 0,1 0 0,-3 0 0,0 0 0,14 0 0,0 0 0,-8 0 0,-2 0 0,-12 0 0,-1 0 676,-1 0 1,0 0-677,-7 0 0,-2 0 0,35 0 894,-13-24-894,-48-12 441,-12 5-441,27 1 1376,16 30-1376,30 0 0,0 5 0,-8 2 0,-15 3 0,-4 1 0,-17-1 0,17-4 0,-10-2 0,11 1 0,-6-4 0,-1 4 0,-5-5 0,11 0 0,-10 0 0,18 0 0,-5-6 0,7-5 0,8-7 0,1-6 0,8 0 0,0-1 0,0 1 0,-21 6 0,16 1 0,-23 6 0,18-5 0,-7 3 0,-7-3 0,-2 5 0,-6 0 0,6-5 0,-4 0 0,4-2 0,1-2 0,-6 3 0,12 0 0,-12 1 0,28-2 0,-30 7 0,29-7 0,-26 7 0,6 0 0,5 0 0,-11-4 0,-2 3 0,-2-3 0,-16 1 0,15-1 0,-25-2 0,4 4 0,-17-3 0,-4 4 0,3-4 0,-1-5 0,2-2 0,-3-3 0,0-1 0,-4 0 0,-1 5 0,-4 1 0,0 4 0,0-9 0,-13 1 0,-9-14 0,-23-6 0,-13-2 0,-9-12-750,-6 3 750,-8 0 0,6 1 0,32 29 0,-2 1 0,-10-5 0,-1 1 0,9 5 0,-1 1 0,-9-1 0,-1 2 0,-27-8 0,0 6 0,-8-1 0,6 1 0,37 13 0,-1 2 0,-36-9 0,36 11 0,0 1 0,-36-6 0,37 5 0,-1 1 0,-44-7 0,14 6 0,27 1 0,1 0 0,-8 5-290,-37-5 290,27 6 0,-14 0 0,8 0 0,-6 0 0,13 0 0,-21 0 0,11 0 0,-13 0 0,22 0 0,3 0 0,0 0 0,4 0 0,0 0 0,1 0 0,8 0 0,-13 0 0,-16 0 0,12 0 0,1 0 0,13 0 0,5 5 0,-2-4 739,-4 9-739,6-9 301,1 8-301,5-8 0,-4 4 0,4-5 0,0 0 0,-4 0 0,5 0 0,-7 0 0,6 0 0,-4 0 0,4 0 0,-23 4 0,19-3 0,-11 4 0,28-1 0,2-3 0,10 3 0,1-4 0,4 0 0,-4 0 0,4 0 0,-9 0 0,4 0 0,0 0 0,-4 0 0,4 0 0,-5 0 0,0 0 0,0 0 0,5 0 0,-4 0 0,9 0 0,-4 0 0,1 0 0,7 0 0,-6 0 0,10 0 0,-6 0 0,7 0 0,-4 0 0,1 0 0,-2 0 0,1 0 0,-4 0 0,4-4 0,0 3 0,-4-6 0,8 6 0,-4-6 0,5 6 0,-1-6 0,1 6 0,-1-5 0,1 5 0,3-6 0,-3 3 0,3 0 0,-3-3 0,-5 3 0,-5 0 0,-1-4 0,-7 3 0,3-3 0,-5-1 0,5 0 0,4 4 0,7-2 0,4 6 0,-1-2 0,4 0 0,12 6 0,8 7 0,0-2 0,-3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4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24575,'32'0'0,"14"5"0,9 6 0,1 1 0,8 9 0,-16-9 0,12 4 0,7-5 0,-4 5 0,12-8 0,9 2-654,-5-5 654,-25-2 0,2 2-646,1 1 0,2 1 646,13-3 0,2 0-992,4 5 0,2 2 992,9-6 0,1 0 0,-4 6 0,-1 0 0,11-6 0,-1-1 0,-9 3 0,-1 0 0,0 0 0,-1 0 0,-5 1 0,-3 1-500,-7 4 0,-2 0 500,0-5 0,-1 0 0,-4 8 0,-1 0 0,1-5 0,0 1 0,-4 6 0,-2 2 51,-3-3 0,-2-1-51,-3 3 0,-3-1 0,26 12 0,3 3 0,2 4 0,-17-12 0,-11-4 0,1-1 0,10-1 1091,6 4-1091,-2-2 2006,-20-10-2006,16 5 1207,-12-1-1207,-2-4 524,-12 3-524,-5-6 0,-8 4 0,-8-7 0,-1 5 0,-7-6 0,-1 3 0,-3 1 0,0-1 0,-7-3 0,5-1 0,-5-3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7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0 24575,'0'12'0,"4"0"0,10 10 0,1 0 0,3 1 0,-1 3 0,-4-12 0,4 6 0,-1-7 0,-4-1 0,0-1 0,-5-3 0,0-1 0,1-3 0,-1 3 0,0-7 0,1 4 0,-1-1 0,1 1 0,-1 0 0,0 3 0,1-7 0,-1 7 0,0-6 0,1 2 0,-1 0 0,0-2 0,1 2 0,-1 1 0,1-3 0,-1 5 0,0-5 0,1 5 0,-4-1 0,-1 2 0,0-3 0,1 2 0,4-5 0,-4 6 0,2-3 0,-2 3 0,0 1 0,-4-4 0,-4-1 0,-7-3 0,2 0 0,-2 3 0,-1-2 0,4 2 0,-3 1 0,-1-4 0,4 4 0,-4-1 0,5-2 0,-5 6 0,4-6 0,-4 5 0,1-5 0,3 6 0,-4-3 0,1 0 0,2 3 0,-6-7 0,6 4 0,-2-4 0,4 0 0,-1 0 0,4 3 0,-3-2 0,3 2 0,-3-3 0,-1 0 0,1 3 0,-1-2 0,1 6 0,-1-7 0,-3 7 0,2-2 0,-6-1 0,7 2 0,-4-5 0,5 6 0,-1-6 0,1 2 0,-1-3 0,1 0 0,-1 0 0,4 3 0,4-2 0,8 6 0,-3-6 0,2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9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1532 24575,'39'0'0,"13"0"0,3 0 0,21 0 0,1 0 0,8 0 0,0 0-868,8-6 868,2 4 0,0-14-676,-25 5 1,1-2 675,-15 0 0,2-3 0,28-9 0,2-2 0,-17 8 0,-4 0 0,-3-4 0,1-2 0,-2 1 0,3-2 0,-6 3 0,-8 3 0,0 1 0,15-7 0,7-2 0,-4 1 0,0-1 0,-2 2 0,11-1 0,2-2 0,-2-4 0,-1 0 0,-10 7 0,-1 1 0,1 0 0,0 0 0,-1 3 0,-1 1-444,-8 4 0,-2 1 444,1 0 0,-1 0 0,-5 2 0,1 1 0,4-3 0,0-1 0,1 1 0,1-1 0,3 3 0,1-1 0,-1-5 0,1 1 0,5 3 0,-1 2 0,-2-3 0,-2 0 0,1 3 0,-2 1 0,36-8 0,-6 3 0,-5 6-464,0 0 464,8 5 0,-17-4 0,6 10 0,-13-4 0,5 5 0,16 0 0,-24 0 558,16 0-558,-30 0 1496,-1 0-1496,1 0 969,0 0-969,-1 0 548,15 0-548,-17-4 0,30-3 0,-30-8 0,24 2 0,-26-2 0,10 4 0,11-6 0,-11 0 0,24-7 0,-28 8 0,13-6 0,-19 11 0,17-11 0,13 6 0,-11-2 0,10 3 0,-32 9 0,-7 2 0,-9 0 0,2 3 0,-13-2 0,3 3 0,-5 0 0,0-4 0,1 3 0,-1-6 0,0 2 0,0-3 0,1 0 0,9-5 0,-7 3 0,12-8 0,-9 5 0,5-5 0,-5 4 0,-5 2 0,-2 8 0,-7 0 0,4 4 0,-8 3 0,-4 2 0,-1-1 0,-2-1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2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24575,'21'0'0,"-8"0"0,12 0 0,-7 0 0,9 0 0,5 0 0,-4 4 0,4-3 0,0 7 0,-8-7 0,7 7 0,-9-7 0,0 7 0,-1-7 0,-9 6 0,-1-6 0,-3 5 0,-1-5 0,1 5 0,-1-5 0,0 2 0,1-3 0,-1 0 0,4 4 0,2-3 0,7 7 0,3-7 0,3 7 0,1-4 0,-5 5 0,-1-4 0,-9 2 0,0-6 0,-5 2 0,0-3 0,1 0 0,-1 0 0,-3 3 0,-4-2 0,-4 2 0,-3 1 0,-1 0 0,1 3 0,-1 0 0,1 1 0,-1-1 0,1 0 0,-5 1 0,4 0 0,-7 0 0,6-1 0,-2 1 0,3-1 0,1-3 0,-1 3 0,1-6 0,-1 5 0,1-5 0,-1 2 0,4 0 0,-2-2 0,1 6 0,-2-3 0,-1 0 0,4 3 0,-2-3 0,2 3 0,-4-3 0,1 3 0,-1-3 0,1 3 0,2 0 0,-1 1 0,2-1 0,-8 1 0,4-1 0,-8 5 0,4 0 0,-4 5 0,-1-1 0,1 0 0,-1-3 0,5 2 0,0-6 0,4 2 0,1-4 0,3 1 0,0-1 0,1 1 0,2-1 0,-2 0 0,3 1 0,0-8 0,3 0 0,5-5 0,1 2 0,-1 3 0,-5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4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 72 24575,'-34'0'0,"-3"0"0,8 0 0,-3 0 0,5 0 0,-18 0 0,-5 0 0,-11 0 0,-13 0 0,11 0 0,1 0 0,4 0 0,11 0 0,6 0 0,-9 0 0,25 7 0,-12-1 0,12 13 0,-3-5 0,3 3 0,8-5 0,9 0 0,-2 0 0,4 9 0,-6-4 0,3 9 0,0-4 0,4 5 0,-3 0 0,7 5 0,-7 1 0,7 12 0,-4-4 0,5 10 0,0-5 0,0 14 0,0-12 0,0 10 0,0-12 0,0 7 0,0 0 0,0-7 0,0-1 0,0-11 0,0-2 0,0-5 0,4-5 0,1 3 0,3-3 0,5 0 0,0 4 0,4-9 0,5 10 0,1-8 0,10 4 0,-5-5 0,22 5 0,-14-8 0,15 7 0,-18-11 0,5 3 0,-5-5 0,1 0 0,4 1 0,-5-5 0,6-1 0,0-4 0,6 0 0,1 0 0,7 0 0,-6 0 0,4 0 0,-11 0 0,5 0 0,0-5 0,-5 0 0,5-10 0,7-6 0,-20 1 0,30-12 0,-20-5 0,13 1 0,-10-6 0,-10 11 0,8-12 0,-16 16 0,15-15 0,-18 13 0,5-2 0,-3-8 0,3 8 0,-10-1 0,4 4 0,-5 1 0,-4 5 0,-2-4 0,-3 9 0,-1-4 0,-3 8 0,-2-2 0,-3 6 0,0-6 0,0 2 0,-13-9 0,-4-7 0,-18-7 0,-28-27 0,13 9 0,-24-11 0,27 9 0,-9 10 0,23 8 0,-20-4 0,21 11 0,-17-8 0,1-3 0,11 15 0,-9-4 0,12 12 0,-5 4 0,0 1 0,6 8 0,5 2 0,7 4 0,9 0 0,0 0 0,8 3 0,1 1 0,3 3 0,0 5 0,4 5 0,-3-7 0,3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454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07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27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85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647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18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</a:t>
            </a:r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562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765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65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6761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42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06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202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754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61" r:id="rId6"/>
    <p:sldLayoutId id="2147483665" r:id="rId7"/>
    <p:sldLayoutId id="2147483666" r:id="rId8"/>
    <p:sldLayoutId id="214748368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20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jpe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9.xml"/><Relationship Id="rId10" Type="http://schemas.openxmlformats.org/officeDocument/2006/relationships/image" Target="../media/image28.png"/><Relationship Id="rId4" Type="http://schemas.openxmlformats.org/officeDocument/2006/relationships/image" Target="../media/image9.jpeg"/><Relationship Id="rId9" Type="http://schemas.openxmlformats.org/officeDocument/2006/relationships/customXml" Target="../ink/ink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ustomXml" Target="../ink/ink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27.xml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Aufbaukurs Instagram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130184"/>
            <a:ext cx="34429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(mit </a:t>
            </a:r>
            <a:r>
              <a:rPr lang="de-DE" dirty="0" err="1"/>
              <a:t>max</a:t>
            </a:r>
            <a:r>
              <a:rPr lang="de-DE" dirty="0"/>
              <a:t> 150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Benutzername (mit </a:t>
            </a:r>
            <a:r>
              <a:rPr lang="de-DE" dirty="0" err="1"/>
              <a:t>max</a:t>
            </a:r>
            <a:r>
              <a:rPr lang="de-DE" dirty="0"/>
              <a:t> 30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76" y="379677"/>
            <a:ext cx="2544447" cy="47158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7894" y="229080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 descr="Ein Bild, das Text, Screenshot, Website, Onlinewerbung enthält.&#10;&#10;Automatisch generierte Beschreibung">
            <a:extLst>
              <a:ext uri="{FF2B5EF4-FFF2-40B4-BE49-F238E27FC236}">
                <a16:creationId xmlns:a16="http://schemas.microsoft.com/office/drawing/2014/main" id="{90D1271A-9AB3-8142-955F-9E4207ABC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065" y="379677"/>
            <a:ext cx="2556364" cy="5014754"/>
          </a:xfrm>
          <a:prstGeom prst="rect">
            <a:avLst/>
          </a:prstGeom>
        </p:spPr>
      </p:pic>
      <p:sp>
        <p:nvSpPr>
          <p:cNvPr id="7" name="Richtungspfeil 6">
            <a:extLst>
              <a:ext uri="{FF2B5EF4-FFF2-40B4-BE49-F238E27FC236}">
                <a16:creationId xmlns:a16="http://schemas.microsoft.com/office/drawing/2014/main" id="{BE54F5EB-0C87-2846-9245-FDF456ABB97F}"/>
              </a:ext>
            </a:extLst>
          </p:cNvPr>
          <p:cNvSpPr/>
          <p:nvPr/>
        </p:nvSpPr>
        <p:spPr>
          <a:xfrm>
            <a:off x="5989834" y="2737620"/>
            <a:ext cx="386231" cy="5295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B540F8-3037-4C4F-A47C-B6684FD6B8B4}"/>
              </a:ext>
            </a:extLst>
          </p:cNvPr>
          <p:cNvSpPr txBox="1"/>
          <p:nvPr/>
        </p:nvSpPr>
        <p:spPr>
          <a:xfrm>
            <a:off x="4335694" y="6821"/>
            <a:ext cx="94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C0C0C0"/>
                </a:highlight>
              </a:rPr>
              <a:t>2020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39DE906-E0D1-A240-8054-E3A212AADE18}"/>
              </a:ext>
            </a:extLst>
          </p:cNvPr>
          <p:cNvSpPr txBox="1"/>
          <p:nvPr/>
        </p:nvSpPr>
        <p:spPr>
          <a:xfrm>
            <a:off x="7447051" y="11930"/>
            <a:ext cx="94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C0C0C0"/>
                </a:highlight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130184"/>
            <a:ext cx="26776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r>
              <a:rPr lang="de-DE" dirty="0"/>
              <a:t>Besser: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Frage: Positionierung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Mehr Authentizität</a:t>
            </a:r>
          </a:p>
          <a:p>
            <a:endParaRPr lang="de-DE" dirty="0"/>
          </a:p>
          <a:p>
            <a:r>
              <a:rPr lang="de-DE" dirty="0"/>
              <a:t>-&gt; Mehr </a:t>
            </a:r>
            <a:r>
              <a:rPr lang="de-DE" dirty="0" err="1"/>
              <a:t>Bewegtbilder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Mehr Emotionalität</a:t>
            </a:r>
          </a:p>
          <a:p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7534" y="22904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ichtungspfeil 6">
            <a:extLst>
              <a:ext uri="{FF2B5EF4-FFF2-40B4-BE49-F238E27FC236}">
                <a16:creationId xmlns:a16="http://schemas.microsoft.com/office/drawing/2014/main" id="{BE54F5EB-0C87-2846-9245-FDF456ABB97F}"/>
              </a:ext>
            </a:extLst>
          </p:cNvPr>
          <p:cNvSpPr/>
          <p:nvPr/>
        </p:nvSpPr>
        <p:spPr>
          <a:xfrm>
            <a:off x="5786093" y="2887054"/>
            <a:ext cx="386231" cy="5295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8835B7A9-7244-954E-948E-2A9D45D35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30" y="377715"/>
            <a:ext cx="2556364" cy="5143500"/>
          </a:xfrm>
          <a:prstGeom prst="rect">
            <a:avLst/>
          </a:prstGeom>
        </p:spPr>
      </p:pic>
      <p:pic>
        <p:nvPicPr>
          <p:cNvPr id="12" name="Grafik 11" descr="Ein Bild, das Text, Screenshot, Website, Design enthält.&#10;&#10;Automatisch generierte Beschreibung">
            <a:extLst>
              <a:ext uri="{FF2B5EF4-FFF2-40B4-BE49-F238E27FC236}">
                <a16:creationId xmlns:a16="http://schemas.microsoft.com/office/drawing/2014/main" id="{391956D4-1DCD-DA4A-9512-C0237453C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48" y="315304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130184"/>
            <a:ext cx="2754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r>
              <a:rPr lang="de-DE" dirty="0"/>
              <a:t>Wissen, was die Zielgruppe will!</a:t>
            </a:r>
          </a:p>
          <a:p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7534" y="22904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ichtungspfeil 6">
            <a:extLst>
              <a:ext uri="{FF2B5EF4-FFF2-40B4-BE49-F238E27FC236}">
                <a16:creationId xmlns:a16="http://schemas.microsoft.com/office/drawing/2014/main" id="{BE54F5EB-0C87-2846-9245-FDF456ABB97F}"/>
              </a:ext>
            </a:extLst>
          </p:cNvPr>
          <p:cNvSpPr/>
          <p:nvPr/>
        </p:nvSpPr>
        <p:spPr>
          <a:xfrm>
            <a:off x="5786093" y="2887054"/>
            <a:ext cx="386231" cy="5295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8835B7A9-7244-954E-948E-2A9D45D35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30" y="377715"/>
            <a:ext cx="2556364" cy="5143500"/>
          </a:xfrm>
          <a:prstGeom prst="rect">
            <a:avLst/>
          </a:prstGeom>
        </p:spPr>
      </p:pic>
      <p:pic>
        <p:nvPicPr>
          <p:cNvPr id="5" name="Grafik 4" descr="Ein Bild, das Text, Screenshot, Menschliches Gesicht, Website enthält.&#10;&#10;Automatisch generierte Beschreibung">
            <a:extLst>
              <a:ext uri="{FF2B5EF4-FFF2-40B4-BE49-F238E27FC236}">
                <a16:creationId xmlns:a16="http://schemas.microsoft.com/office/drawing/2014/main" id="{D9BECCBE-9B20-0046-B09D-DC7F99DB7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48" y="377715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0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(jetzt mit max. 150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Jetzt max.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4EB101-644C-F045-9D15-F559391B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74" y="271852"/>
            <a:ext cx="2701883" cy="48716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14:cNvPr>
              <p14:cNvContentPartPr/>
              <p14:nvPr/>
            </p14:nvContentPartPr>
            <p14:xfrm>
              <a:off x="4951294" y="2805609"/>
              <a:ext cx="3769920" cy="6901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2654" y="2796609"/>
                <a:ext cx="3787560" cy="70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D539B52-5803-944F-96FC-E6AA9A5D0457}"/>
              </a:ext>
            </a:extLst>
          </p:cNvPr>
          <p:cNvGrpSpPr/>
          <p:nvPr/>
        </p:nvGrpSpPr>
        <p:grpSpPr>
          <a:xfrm>
            <a:off x="3269734" y="3027009"/>
            <a:ext cx="1552680" cy="356400"/>
            <a:chOff x="3269734" y="3027009"/>
            <a:chExt cx="155268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14:cNvPr>
                <p14:cNvContentPartPr/>
                <p14:nvPr/>
              </p14:nvContentPartPr>
              <p14:xfrm>
                <a:off x="3269734" y="3027009"/>
                <a:ext cx="1437120" cy="2998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61094" y="3018369"/>
                  <a:ext cx="14547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14:cNvPr>
                <p14:cNvContentPartPr/>
                <p14:nvPr/>
              </p14:nvContentPartPr>
              <p14:xfrm>
                <a:off x="4677334" y="3219609"/>
                <a:ext cx="145080" cy="1638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8334" y="3210609"/>
                  <a:ext cx="16272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1D5E768-F8E0-564C-8BB2-A94D4DBE1B36}"/>
              </a:ext>
            </a:extLst>
          </p:cNvPr>
          <p:cNvGrpSpPr/>
          <p:nvPr/>
        </p:nvGrpSpPr>
        <p:grpSpPr>
          <a:xfrm>
            <a:off x="2984974" y="2067969"/>
            <a:ext cx="2553840" cy="578520"/>
            <a:chOff x="2984974" y="2067969"/>
            <a:chExt cx="2553840" cy="5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14:cNvPr>
                <p14:cNvContentPartPr/>
                <p14:nvPr/>
              </p14:nvContentPartPr>
              <p14:xfrm>
                <a:off x="2984974" y="2094969"/>
                <a:ext cx="2466360" cy="5515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75974" y="2085969"/>
                  <a:ext cx="24840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14:cNvPr>
                <p14:cNvContentPartPr/>
                <p14:nvPr/>
              </p14:nvContentPartPr>
              <p14:xfrm>
                <a:off x="5306614" y="2067969"/>
                <a:ext cx="232200" cy="1792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7974" y="2059329"/>
                  <a:ext cx="249840" cy="19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09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Benutzername max. 30 Zeichen (mit Keyword)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fünf Links möglich (mit Call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)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 descr="Ein Bild, das Text, Menschliches Gesicht, Screenshot, Website enthält.&#10;&#10;Automatisch generierte Beschreibung">
            <a:extLst>
              <a:ext uri="{FF2B5EF4-FFF2-40B4-BE49-F238E27FC236}">
                <a16:creationId xmlns:a16="http://schemas.microsoft.com/office/drawing/2014/main" id="{FB62EC9B-9799-8D4B-A4EC-3645F293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13" y="236306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Zeige Dich von deiner persönlichen Seite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Gewähre einen Blick „hinter die Kulissen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Gestalte es wie ein Online-Tagebuch</a:t>
            </a:r>
            <a:br>
              <a:rPr lang="de-DE" dirty="0"/>
            </a:br>
            <a:r>
              <a:rPr lang="de-DE" dirty="0"/>
              <a:t>(Tipp: Morgens durchlaufen lassen)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094808"/>
            <a:ext cx="38333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Funktionen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6D1C24D-CAF4-AC44-AFF1-7E863AF9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25" y="193996"/>
            <a:ext cx="2556364" cy="5143500"/>
          </a:xfrm>
          <a:prstGeom prst="rect">
            <a:avLst/>
          </a:prstGeom>
        </p:spPr>
      </p:pic>
      <p:pic>
        <p:nvPicPr>
          <p:cNvPr id="13" name="Grafik 12" descr="Ein Bild, das Text, Screenshot, Website, Onlinewerbung enthält.&#10;&#10;Automatisch generierte Beschreibung">
            <a:extLst>
              <a:ext uri="{FF2B5EF4-FFF2-40B4-BE49-F238E27FC236}">
                <a16:creationId xmlns:a16="http://schemas.microsoft.com/office/drawing/2014/main" id="{FDDB3D43-7968-F045-986C-827209EDD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917" y="193996"/>
            <a:ext cx="2556364" cy="5014754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8269BA9-4C3E-DE4F-AAEC-27B0A1C796C1}"/>
              </a:ext>
            </a:extLst>
          </p:cNvPr>
          <p:cNvGrpSpPr/>
          <p:nvPr/>
        </p:nvGrpSpPr>
        <p:grpSpPr>
          <a:xfrm>
            <a:off x="4850363" y="183720"/>
            <a:ext cx="1513440" cy="2144160"/>
            <a:chOff x="5033374" y="385329"/>
            <a:chExt cx="1513440" cy="21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14:cNvPr>
                <p14:cNvContentPartPr/>
                <p14:nvPr/>
              </p14:nvContentPartPr>
              <p14:xfrm>
                <a:off x="5934094" y="385329"/>
                <a:ext cx="612720" cy="5054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16094" y="367689"/>
                  <a:ext cx="6483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14:cNvPr>
                <p14:cNvContentPartPr/>
                <p14:nvPr/>
              </p14:nvContentPartPr>
              <p14:xfrm>
                <a:off x="5033374" y="1064289"/>
                <a:ext cx="1101600" cy="146520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15734" y="1046289"/>
                  <a:ext cx="1137240" cy="15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14:cNvPr>
                <p14:cNvContentPartPr/>
                <p14:nvPr/>
              </p14:nvContentPartPr>
              <p14:xfrm>
                <a:off x="5917174" y="1065009"/>
                <a:ext cx="245880" cy="2556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99174" y="1047009"/>
                  <a:ext cx="281520" cy="291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7515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8" name="Grafik 7" descr="Videokamera">
            <a:extLst>
              <a:ext uri="{FF2B5EF4-FFF2-40B4-BE49-F238E27FC236}">
                <a16:creationId xmlns:a16="http://schemas.microsoft.com/office/drawing/2014/main" id="{6FB58CEA-4F1C-4F29-B9CB-11680262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2264" y="2550299"/>
            <a:ext cx="914400" cy="914400"/>
          </a:xfrm>
          <a:prstGeom prst="rect">
            <a:avLst/>
          </a:prstGeom>
        </p:spPr>
      </p:pic>
      <p:pic>
        <p:nvPicPr>
          <p:cNvPr id="10" name="Grafik 9" descr="Bild">
            <a:extLst>
              <a:ext uri="{FF2B5EF4-FFF2-40B4-BE49-F238E27FC236}">
                <a16:creationId xmlns:a16="http://schemas.microsoft.com/office/drawing/2014/main" id="{067F4676-B243-4D02-96E6-B9423594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150" y="255029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0A443F-3760-4500-9C17-4B1F9F19FB74}"/>
              </a:ext>
            </a:extLst>
          </p:cNvPr>
          <p:cNvSpPr txBox="1"/>
          <p:nvPr/>
        </p:nvSpPr>
        <p:spPr>
          <a:xfrm>
            <a:off x="2413196" y="3295422"/>
            <a:ext cx="63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Fotos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54060E-AA08-4D66-86AA-CA2ABB314060}"/>
              </a:ext>
            </a:extLst>
          </p:cNvPr>
          <p:cNvSpPr txBox="1"/>
          <p:nvPr/>
        </p:nvSpPr>
        <p:spPr>
          <a:xfrm>
            <a:off x="5844745" y="3295422"/>
            <a:ext cx="7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9657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3000">
              <a:schemeClr val="accent3">
                <a:alpha val="96000"/>
                <a:lumMod val="92000"/>
                <a:lumOff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996" y="1282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6" y="134222"/>
            <a:ext cx="3704168" cy="19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</a:rPr>
              <a:t>Christian Gertz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Texter, Redakteur, 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PR- und Social Media Berater 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125944"/>
            <a:ext cx="3168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911287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Kommunikationsmanagement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Medientrainer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3690946"/>
            <a:ext cx="3816904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</a:p>
        </p:txBody>
      </p:sp>
    </p:spTree>
    <p:extLst>
      <p:ext uri="{BB962C8B-B14F-4D97-AF65-F5344CB8AC3E}">
        <p14:creationId xmlns:p14="http://schemas.microsoft.com/office/powerpoint/2010/main" val="93375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733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 (wichtig: Aufenthaltsdauer!)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 (zu finden bei 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fanpagekarma.com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/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hashtag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) 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 (starte am besten mit einer Frage)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4-5 Sekunden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Minuten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Dreiecksymbol bzw. Kamerasymbol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Content-Ideen: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 err="1">
                <a:sym typeface="Wingdings" panose="05000000000000000000" pitchFamily="2" charset="2"/>
              </a:rPr>
              <a:t>How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DIY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Messeauftritt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Interview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32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 (plus Instagram TV)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6" name="Grafik 5" descr="Ein Bild, das Text, Screenshot, Menschliches Gesicht, Website enthält.&#10;&#10;Automatisch generierte Beschreibung">
            <a:extLst>
              <a:ext uri="{FF2B5EF4-FFF2-40B4-BE49-F238E27FC236}">
                <a16:creationId xmlns:a16="http://schemas.microsoft.com/office/drawing/2014/main" id="{CF13D369-E5E2-D248-8DE9-4C808ED1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76" y="387142"/>
            <a:ext cx="2973516" cy="5143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0BE762F8-8F5B-6642-A0FB-3D2D0A0DE1D5}"/>
                  </a:ext>
                </a:extLst>
              </p14:cNvPr>
              <p14:cNvContentPartPr/>
              <p14:nvPr/>
            </p14:nvContentPartPr>
            <p14:xfrm>
              <a:off x="3694697" y="3678703"/>
              <a:ext cx="4484160" cy="137124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0BE762F8-8F5B-6642-A0FB-3D2D0A0DE1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7057" y="3661063"/>
                <a:ext cx="4519800" cy="14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320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(die ich selber wähle, werden oben in der Feed-Leiste 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 err="1"/>
              <a:t>Gifs</a:t>
            </a: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Empfehlenswerte Tools: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InShot</a:t>
            </a:r>
            <a:r>
              <a:rPr lang="de-DE" dirty="0"/>
              <a:t>, </a:t>
            </a:r>
            <a:r>
              <a:rPr lang="de-DE" dirty="0" err="1"/>
              <a:t>CapCut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YouCut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Mojo</a:t>
            </a:r>
            <a:r>
              <a:rPr lang="de-DE" dirty="0"/>
              <a:t>, </a:t>
            </a:r>
            <a:r>
              <a:rPr lang="de-DE" dirty="0" err="1"/>
              <a:t>Unfold</a:t>
            </a:r>
            <a:r>
              <a:rPr lang="de-DE" dirty="0"/>
              <a:t>, </a:t>
            </a:r>
            <a:r>
              <a:rPr lang="de-DE" dirty="0" err="1"/>
              <a:t>StoryArt</a:t>
            </a:r>
            <a:r>
              <a:rPr lang="de-DE" dirty="0"/>
              <a:t> 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 descr="Ein Bild, das Text, Kleidung, Schuhwerk, Mann enthält.&#10;&#10;Automatisch generierte Beschreibung">
            <a:extLst>
              <a:ext uri="{FF2B5EF4-FFF2-40B4-BE49-F238E27FC236}">
                <a16:creationId xmlns:a16="http://schemas.microsoft.com/office/drawing/2014/main" id="{8F21DBB4-92C7-E34D-92C5-E32E5AE7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44" y="236306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„das Plus“ (für Erstellen)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 (Bildschirm-Split)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Tipp: mind. 2 Wochen vorher ankündigen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  <p:sp>
        <p:nvSpPr>
          <p:cNvPr id="3" name="Google Shape;246;p41">
            <a:extLst>
              <a:ext uri="{FF2B5EF4-FFF2-40B4-BE49-F238E27FC236}">
                <a16:creationId xmlns:a16="http://schemas.microsoft.com/office/drawing/2014/main" id="{94FA3D5E-AACB-6F40-896C-E09CEE2E53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8924" y="3467100"/>
            <a:ext cx="4264476" cy="1572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de-DE" sz="1800" dirty="0">
                <a:solidFill>
                  <a:schemeClr val="tx1"/>
                </a:solidFill>
              </a:rPr>
              <a:t>Weitere Materialien und Downloads zum Kurs finden Sie unter: </a:t>
            </a:r>
            <a:br>
              <a:rPr lang="de-DE" sz="1800" dirty="0">
                <a:solidFill>
                  <a:schemeClr val="tx1"/>
                </a:solidFill>
              </a:rPr>
            </a:b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-&gt; https://</a:t>
            </a:r>
            <a:r>
              <a:rPr lang="de-DE" sz="1800" dirty="0" err="1">
                <a:solidFill>
                  <a:schemeClr val="tx1"/>
                </a:solidFill>
              </a:rPr>
              <a:t>www.mehrtexte.de</a:t>
            </a:r>
            <a:r>
              <a:rPr lang="de-DE" sz="1800" dirty="0">
                <a:solidFill>
                  <a:schemeClr val="tx1"/>
                </a:solidFill>
              </a:rPr>
              <a:t>/aufbaukurs_instagram-gertz-vhs-2024/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Auf „</a:t>
            </a:r>
            <a:r>
              <a:rPr lang="de-DE" dirty="0" err="1"/>
              <a:t>Creator</a:t>
            </a:r>
            <a:r>
              <a:rPr lang="de-DE" dirty="0"/>
              <a:t>-Tools und Einstellungen“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Wählt die Einstellung mit Bedacht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</a:t>
            </a:r>
            <a:r>
              <a:rPr lang="de-DE" dirty="0" err="1"/>
              <a:t>Creator</a:t>
            </a:r>
            <a:r>
              <a:rPr lang="de-DE" dirty="0"/>
              <a:t> (Ersteller) = mehr Verbreitung durch </a:t>
            </a:r>
            <a:br>
              <a:rPr lang="de-DE" dirty="0"/>
            </a:br>
            <a:r>
              <a:rPr lang="de-DE" dirty="0"/>
              <a:t>Instagram an richtige Zielgruppe </a:t>
            </a:r>
            <a:br>
              <a:rPr lang="de-DE" dirty="0"/>
            </a:br>
            <a:r>
              <a:rPr lang="de-DE" dirty="0"/>
              <a:t>-&gt; Bedingung: hohe Frequenz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Business-Profil = bessere Vermarktung an </a:t>
            </a:r>
            <a:br>
              <a:rPr lang="de-DE" dirty="0"/>
            </a:br>
            <a:r>
              <a:rPr lang="de-DE" dirty="0"/>
              <a:t>die am „Produkt-Interessierten“ </a:t>
            </a:r>
            <a:br>
              <a:rPr lang="de-DE" dirty="0"/>
            </a:br>
            <a:r>
              <a:rPr lang="de-DE" dirty="0"/>
              <a:t>-&gt; Bedingung: Verbindung mit Facebook Seite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7923592F-28B0-3A4C-B60E-3EE186E3D5BB}"/>
                  </a:ext>
                </a:extLst>
              </p14:cNvPr>
              <p14:cNvContentPartPr/>
              <p14:nvPr/>
            </p14:nvContentPartPr>
            <p14:xfrm>
              <a:off x="6502729" y="4312209"/>
              <a:ext cx="171000" cy="22068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7923592F-28B0-3A4C-B60E-3EE186E3D5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84729" y="4294209"/>
                <a:ext cx="206640" cy="2563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fik 10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4AF7FA3-F6E1-0341-BC6F-5E583A4F73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1744" y="0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pic>
        <p:nvPicPr>
          <p:cNvPr id="10" name="Grafik 9" descr="Pfeil leichte Kurve">
            <a:extLst>
              <a:ext uri="{FF2B5EF4-FFF2-40B4-BE49-F238E27FC236}">
                <a16:creationId xmlns:a16="http://schemas.microsoft.com/office/drawing/2014/main" id="{FE7E5E80-15DD-4FC4-98B3-0F8A8196B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549" y="1657350"/>
            <a:ext cx="914400" cy="914400"/>
          </a:xfrm>
          <a:prstGeom prst="rect">
            <a:avLst/>
          </a:prstGeom>
        </p:spPr>
      </p:pic>
      <p:pic>
        <p:nvPicPr>
          <p:cNvPr id="5" name="Grafik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69FAC7A-9253-6D44-99A3-159AE11EA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02" y="107474"/>
            <a:ext cx="2556364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35B3070-9781-0A4E-B589-C10F6B3D3259}"/>
              </a:ext>
            </a:extLst>
          </p:cNvPr>
          <p:cNvSpPr txBox="1"/>
          <p:nvPr/>
        </p:nvSpPr>
        <p:spPr>
          <a:xfrm>
            <a:off x="858578" y="2114550"/>
            <a:ext cx="5405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Auf „</a:t>
            </a:r>
            <a:r>
              <a:rPr lang="de-DE" dirty="0" err="1"/>
              <a:t>Creator</a:t>
            </a:r>
            <a:r>
              <a:rPr lang="de-DE" dirty="0"/>
              <a:t>-Tools und Einstellungen“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Wählt die Einstellung mit Bedacht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</a:t>
            </a:r>
            <a:r>
              <a:rPr lang="de-DE" dirty="0" err="1"/>
              <a:t>Creator</a:t>
            </a:r>
            <a:r>
              <a:rPr lang="de-DE" dirty="0"/>
              <a:t> (Ersteller) = mehr Verbreitung durch </a:t>
            </a:r>
            <a:br>
              <a:rPr lang="de-DE" dirty="0"/>
            </a:br>
            <a:r>
              <a:rPr lang="de-DE" dirty="0"/>
              <a:t>Instagram an richtige Zielgruppe </a:t>
            </a:r>
            <a:br>
              <a:rPr lang="de-DE" dirty="0"/>
            </a:br>
            <a:r>
              <a:rPr lang="de-DE" dirty="0"/>
              <a:t>-&gt; Bedingung: hohe Frequenz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Business-Profil = bessere Vermarktung an </a:t>
            </a:r>
            <a:br>
              <a:rPr lang="de-DE" dirty="0"/>
            </a:br>
            <a:r>
              <a:rPr lang="de-DE" dirty="0"/>
              <a:t>die am „Produkt-Interessierten“ </a:t>
            </a:r>
            <a:br>
              <a:rPr lang="de-DE" dirty="0"/>
            </a:br>
            <a:r>
              <a:rPr lang="de-DE" dirty="0"/>
              <a:t>-&gt; Bedingung: Verbindung mit Facebook Seite </a:t>
            </a:r>
          </a:p>
        </p:txBody>
      </p:sp>
    </p:spTree>
    <p:extLst>
      <p:ext uri="{BB962C8B-B14F-4D97-AF65-F5344CB8AC3E}">
        <p14:creationId xmlns:p14="http://schemas.microsoft.com/office/powerpoint/2010/main" val="1040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Werbeanzeigen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Tipp: Guter </a:t>
            </a:r>
            <a:r>
              <a:rPr lang="de-DE" dirty="0" err="1"/>
              <a:t>Copywrite</a:t>
            </a:r>
            <a:r>
              <a:rPr lang="de-DE" dirty="0"/>
              <a:t>-Text mit Schlüsselwörtern wie „kostenlos“, „steigere“, </a:t>
            </a:r>
            <a:br>
              <a:rPr lang="de-DE" dirty="0"/>
            </a:br>
            <a:r>
              <a:rPr lang="de-DE" dirty="0"/>
              <a:t>„maximiere“, “gewinne“ etc..</a:t>
            </a:r>
          </a:p>
          <a:p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38" y="205483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5" y="1923782"/>
            <a:ext cx="5458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Storytelling</a:t>
            </a:r>
            <a:r>
              <a:rPr lang="de-DE" dirty="0"/>
              <a:t> -&gt; “Wie helfe ich wem mit welchem Mehrwert?“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Business- und </a:t>
            </a:r>
            <a:r>
              <a:rPr lang="de-DE" dirty="0" err="1"/>
              <a:t>Creator</a:t>
            </a:r>
            <a:r>
              <a:rPr lang="de-DE" dirty="0"/>
              <a:t>-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Du musstest zuvor mit einem Facebook-Shop verknüpft sein, jetzt „nur“ noch mit einer FB-Seite.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Achtung: Fernabsatzrecht = 14-tägige Rückgabe und AGB beachten!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Tool-Tipp: </a:t>
            </a:r>
            <a:r>
              <a:rPr lang="de-DE" sz="1600" dirty="0" err="1">
                <a:latin typeface="Oswald"/>
              </a:rPr>
              <a:t>Shopify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8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6017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136490" y="1988642"/>
            <a:ext cx="5337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Kevin </a:t>
            </a:r>
            <a:r>
              <a:rPr lang="de-DE" dirty="0" err="1"/>
              <a:t>Systrom</a:t>
            </a:r>
            <a:r>
              <a:rPr lang="de-DE" dirty="0"/>
              <a:t> und Mike Krieger entwickelt, die in San Francisco ihre auf der Check-In-Software </a:t>
            </a:r>
            <a:r>
              <a:rPr lang="de-DE" i="1" dirty="0" err="1"/>
              <a:t>burbn</a:t>
            </a:r>
            <a:r>
              <a:rPr lang="de-DE" dirty="0"/>
              <a:t> erstellt hatten. Sie erweiterten </a:t>
            </a:r>
            <a:r>
              <a:rPr lang="de-DE" dirty="0" err="1"/>
              <a:t>burbn</a:t>
            </a:r>
            <a:r>
              <a:rPr lang="de-DE" dirty="0"/>
              <a:t> nachfolgend auf Fotos und veröffentlichten Instagram schließlich am 6. Oktober 2010 im App Store.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Im April 2012 teilte Facebook mit, dass es Instagram zum Preis von einer Milliarde Dollar (760 Millionen Euro) übernehmen werde. Zu diesem Zeitpunkt hatte Instagram zwölf Mitarbeiter und kein Ertragsmodell.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Kevin </a:t>
            </a:r>
            <a:r>
              <a:rPr lang="de-DE" dirty="0" err="1"/>
              <a:t>Systrom</a:t>
            </a:r>
            <a:r>
              <a:rPr lang="de-DE" dirty="0"/>
              <a:t> und Mike Krieger wurden CEOs und blieben sechs Jahre bei Instagram. </a:t>
            </a:r>
          </a:p>
        </p:txBody>
      </p:sp>
      <p:pic>
        <p:nvPicPr>
          <p:cNvPr id="5" name="Grafik 4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D46EE079-13F9-6243-94B6-3BB6B534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45" y="1988642"/>
            <a:ext cx="3533265" cy="19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48" y="12329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12329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Am besten 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  <a:br>
              <a:rPr lang="de-DE" sz="1600" dirty="0">
                <a:latin typeface="Oswald"/>
              </a:rPr>
            </a:b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Gut, um die Reichweite zu pushen (abgesehen von den Reichweite-Apps wie „Followers+“ und Co.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</a:t>
            </a:r>
            <a:r>
              <a:rPr lang="de-DE" sz="4000" dirty="0" err="1">
                <a:latin typeface="Oswald"/>
              </a:rPr>
              <a:t>Insights</a:t>
            </a:r>
            <a:endParaRPr lang="de-DE" sz="4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	-&gt; Tage, Orte, Zeiten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863" y="116054"/>
            <a:ext cx="4887341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Konzeption, Strategie,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Altersstruktur</a:t>
            </a:r>
            <a:endParaRPr dirty="0"/>
          </a:p>
        </p:txBody>
      </p:sp>
      <p:pic>
        <p:nvPicPr>
          <p:cNvPr id="3" name="Grafik 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F4BB5F29-2C73-544C-8750-A0EEF1C86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496389"/>
            <a:ext cx="6331131" cy="43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Altersstruktur</a:t>
            </a:r>
            <a:endParaRPr dirty="0"/>
          </a:p>
        </p:txBody>
      </p:sp>
      <p:pic>
        <p:nvPicPr>
          <p:cNvPr id="4" name="Grafik 3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5AE8BDC9-4158-344A-AA43-A4C104690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976" y="474265"/>
            <a:ext cx="6368098" cy="449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Strategie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Menschliches Gesicht, Mann, Kleidung enthält.&#10;&#10;Automatisch generierte Beschreibung">
            <a:extLst>
              <a:ext uri="{FF2B5EF4-FFF2-40B4-BE49-F238E27FC236}">
                <a16:creationId xmlns:a16="http://schemas.microsoft.com/office/drawing/2014/main" id="{611190C3-7B39-C44A-BDD2-B2CF11429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119" cy="183750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46A5045-3A7A-BF42-863E-3A9BEE699A2B}"/>
              </a:ext>
            </a:extLst>
          </p:cNvPr>
          <p:cNvSpPr txBox="1"/>
          <p:nvPr/>
        </p:nvSpPr>
        <p:spPr>
          <a:xfrm>
            <a:off x="3507841" y="-756571"/>
            <a:ext cx="387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Fragestellung: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55BBF3-AD33-A046-AAD1-5CE845FDC48E}"/>
              </a:ext>
            </a:extLst>
          </p:cNvPr>
          <p:cNvSpPr txBox="1"/>
          <p:nvPr/>
        </p:nvSpPr>
        <p:spPr>
          <a:xfrm>
            <a:off x="3708137" y="596621"/>
            <a:ext cx="291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Geheimnis „</a:t>
            </a:r>
            <a:r>
              <a:rPr lang="de-DE" sz="2400" b="1" dirty="0" err="1"/>
              <a:t>Ikigai</a:t>
            </a:r>
            <a:r>
              <a:rPr lang="de-DE" sz="2400" b="1" dirty="0"/>
              <a:t>“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534780B-3A4C-7E4E-B980-10AD3A1A13C8}"/>
              </a:ext>
            </a:extLst>
          </p:cNvPr>
          <p:cNvCxnSpPr>
            <a:cxnSpLocks/>
          </p:cNvCxnSpPr>
          <p:nvPr/>
        </p:nvCxnSpPr>
        <p:spPr>
          <a:xfrm>
            <a:off x="5120640" y="1481166"/>
            <a:ext cx="0" cy="792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3F970FA-F8E2-C94A-B80C-8460A6D839EE}"/>
              </a:ext>
            </a:extLst>
          </p:cNvPr>
          <p:cNvSpPr txBox="1"/>
          <p:nvPr/>
        </p:nvSpPr>
        <p:spPr>
          <a:xfrm>
            <a:off x="4248070" y="2469367"/>
            <a:ext cx="2204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Strategie: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4D86C5-65AC-5D4B-973F-6F900E417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324" y="1306994"/>
            <a:ext cx="5325527" cy="43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Menschliches Gesicht, Mann, Kleidung enthält.&#10;&#10;Automatisch generierte Beschreibung">
            <a:extLst>
              <a:ext uri="{FF2B5EF4-FFF2-40B4-BE49-F238E27FC236}">
                <a16:creationId xmlns:a16="http://schemas.microsoft.com/office/drawing/2014/main" id="{611190C3-7B39-C44A-BDD2-B2CF11429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119" cy="18775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46A5045-3A7A-BF42-863E-3A9BEE699A2B}"/>
              </a:ext>
            </a:extLst>
          </p:cNvPr>
          <p:cNvSpPr txBox="1"/>
          <p:nvPr/>
        </p:nvSpPr>
        <p:spPr>
          <a:xfrm>
            <a:off x="3507841" y="-756571"/>
            <a:ext cx="387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Fragestellung: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55BBF3-AD33-A046-AAD1-5CE845FDC48E}"/>
              </a:ext>
            </a:extLst>
          </p:cNvPr>
          <p:cNvSpPr txBox="1"/>
          <p:nvPr/>
        </p:nvSpPr>
        <p:spPr>
          <a:xfrm>
            <a:off x="3507841" y="0"/>
            <a:ext cx="499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Was möchte ich an wen berichten, </a:t>
            </a:r>
            <a:br>
              <a:rPr lang="de-DE" sz="1800" dirty="0"/>
            </a:br>
            <a:r>
              <a:rPr lang="de-DE" sz="1800" dirty="0"/>
              <a:t>mit welchen Mitteln, </a:t>
            </a:r>
            <a:br>
              <a:rPr lang="de-DE" sz="1800" dirty="0"/>
            </a:br>
            <a:r>
              <a:rPr lang="de-DE" sz="1800" dirty="0"/>
              <a:t>in welcher Frequenz, </a:t>
            </a:r>
            <a:br>
              <a:rPr lang="de-DE" sz="1800" dirty="0"/>
            </a:br>
            <a:r>
              <a:rPr lang="de-DE" sz="1800" dirty="0"/>
              <a:t>mit welchem Mehrwert und </a:t>
            </a:r>
            <a:br>
              <a:rPr lang="de-DE" sz="1800" dirty="0"/>
            </a:br>
            <a:r>
              <a:rPr lang="de-DE" sz="1800" dirty="0"/>
              <a:t>schließlich mit welchem Ziel? 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534780B-3A4C-7E4E-B980-10AD3A1A13C8}"/>
              </a:ext>
            </a:extLst>
          </p:cNvPr>
          <p:cNvCxnSpPr>
            <a:cxnSpLocks/>
          </p:cNvCxnSpPr>
          <p:nvPr/>
        </p:nvCxnSpPr>
        <p:spPr>
          <a:xfrm>
            <a:off x="4572000" y="1508151"/>
            <a:ext cx="0" cy="792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3F970FA-F8E2-C94A-B80C-8460A6D839EE}"/>
              </a:ext>
            </a:extLst>
          </p:cNvPr>
          <p:cNvSpPr txBox="1"/>
          <p:nvPr/>
        </p:nvSpPr>
        <p:spPr>
          <a:xfrm>
            <a:off x="3507841" y="2371695"/>
            <a:ext cx="387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Strategie: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9AAE0D-C73E-A849-A93D-6BA4EC5060A1}"/>
              </a:ext>
            </a:extLst>
          </p:cNvPr>
          <p:cNvSpPr txBox="1"/>
          <p:nvPr/>
        </p:nvSpPr>
        <p:spPr>
          <a:xfrm>
            <a:off x="0" y="341744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1. Vision/Positionierung -&gt; 2. Zielgruppe -&gt; 3. Ist-Zustand -&gt; 4. Ziele festlegen -&gt; </a:t>
            </a:r>
            <a:br>
              <a:rPr lang="de-DE" sz="1800" dirty="0"/>
            </a:br>
            <a:r>
              <a:rPr lang="de-DE" sz="1800" dirty="0"/>
              <a:t>5. Themen- + Redaktionsplan -&gt; 6. Erfolge messen -&gt; 7. Advertising</a:t>
            </a:r>
          </a:p>
        </p:txBody>
      </p:sp>
    </p:spTree>
    <p:extLst>
      <p:ext uri="{BB962C8B-B14F-4D97-AF65-F5344CB8AC3E}">
        <p14:creationId xmlns:p14="http://schemas.microsoft.com/office/powerpoint/2010/main" val="36567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</Words>
  <Application>Microsoft Macintosh PowerPoint</Application>
  <PresentationFormat>Bildschirmpräsentation (16:9)</PresentationFormat>
  <Paragraphs>249</Paragraphs>
  <Slides>46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7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Verdana</vt:lpstr>
      <vt:lpstr>Wingdings</vt:lpstr>
      <vt:lpstr>Peace Day Social Media by SlidesGo</vt:lpstr>
      <vt:lpstr>Peace Day Social Media by SlidesGo</vt:lpstr>
      <vt:lpstr>Aufbaukurs Instagram  VHS Münster  Dozent: Christian Gertz</vt:lpstr>
      <vt:lpstr>PowerPoint-Präsentation</vt:lpstr>
      <vt:lpstr>Weitere Materialien und Downloads zum Kurs finden Sie unter:   -&gt; https://www.mehrtexte.de/aufbaukurs_instagram-gertz-vhs-2024/</vt:lpstr>
      <vt:lpstr>Daten und Fakten + Geschichte</vt:lpstr>
      <vt:lpstr>Altersstruktur</vt:lpstr>
      <vt:lpstr>Altersstruktur</vt:lpstr>
      <vt:lpstr>PowerPoint-Präsentation</vt:lpstr>
      <vt:lpstr>PowerPoint-Präsentation</vt:lpstr>
      <vt:lpstr>PowerPoint-Präsentation</vt:lpstr>
      <vt:lpstr>Profil</vt:lpstr>
      <vt:lpstr>Profil</vt:lpstr>
      <vt:lpstr>Profil</vt:lpstr>
      <vt:lpstr>Profil</vt:lpstr>
      <vt:lpstr>Profil</vt:lpstr>
      <vt:lpstr>Stories</vt:lpstr>
      <vt:lpstr>Insights, Analyse </vt:lpstr>
      <vt:lpstr>PowerPoint-Präsentation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93</cp:revision>
  <dcterms:modified xsi:type="dcterms:W3CDTF">2024-05-02T10:04:56Z</dcterms:modified>
</cp:coreProperties>
</file>